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7" r:id="rId3"/>
    <p:sldId id="262" r:id="rId4"/>
    <p:sldId id="270" r:id="rId5"/>
    <p:sldId id="264" r:id="rId6"/>
    <p:sldId id="265" r:id="rId7"/>
    <p:sldId id="263" r:id="rId8"/>
    <p:sldId id="271" r:id="rId9"/>
    <p:sldId id="266" r:id="rId10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55" autoAdjust="0"/>
    <p:restoredTop sz="94648"/>
  </p:normalViewPr>
  <p:slideViewPr>
    <p:cSldViewPr snapToGrid="0" snapToObjects="1">
      <p:cViewPr varScale="1">
        <p:scale>
          <a:sx n="113" d="100"/>
          <a:sy n="113" d="100"/>
        </p:scale>
        <p:origin x="200" y="2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4.601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1 0 24575,'0'0'0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4.601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1 0 24575,'0'0'0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6.101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1 1 24575,'0'0'0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9.319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7573 1 24575,'-87'0'0,"-1"0"0,1 0 0,34 0 0,-1 0 0,-32 0 0,-14 0 0,23 0 0,27 0 0,19 0 0,-4 0 0,7 0 0,-2 0 0,1 0 0,5 0 0,3 0 0,2 0 0,0 0 0,-3 0 0,-2 0 0,-1 0 0,0 0 0,3 0 0,2 0 0,-2 0 0,-4 0 0,-12 0 0,-12 0 0,-11 0 0,-6 0 0,-4 0 0,-5 0 0,-10 0 0,-12 0 0,45 1 0,0 1 0,-5-1 0,1 1 0,1 1 0,0 0 0,4 0 0,1 0 0,-39 3 0,14-1 0,11-2 0,9-1 0,6-2 0,5 0 0,3 1 0,2 1 0,-1 1 0,-3-1 0,-5 1 0,-2 0 0,2 0 0,4-1 0,3-2 0,0 0 0,-4 0 0,-4 0 0,0 0 0,0 0 0,0 0 0,-1 0 0,0 0 0,-3 0 0,-1 0 0,0 0 0,1 0 0,2 0 0,1 0 0,3 0 0,5 0 0,1 0 0,0 0 0,-3 0 0,-7 0 0,1 0 0,1 0 0,3 0 0,0 0 0,-8 0 0,-11 0 0,-12 0 0,-11 0 0,0 0 0,4 0 0,12 0 0,13 0 0,9 0 0,2 0 0,-5 0 0,-8 0 0,-8 0 0,-3 0 0,3 0 0,1-2 0,4-1 0,0-3 0,3 1 0,4 2 0,4 1 0,-1 2 0,-3 0 0,-5 0 0,-1 0 0,-1 0 0,0 0 0,-3 0 0,-1 0 0,-1-2 0,4-1 0,11 0 0,10 0 0,9 3 0,7 0 0,1 0 0,-2 0 0,-4 0 0,-4 0 0,-1 0 0,-4 0 0,-2 0 0,-3 0 0,-6 0 0,-4 0 0,-4 0 0,-4 0 0,1 0 0,6 0 0,8 0 0,9 0 0,7 0 0,4 0 0,3 0 0,4 0 0,0 0 0,-1 0 0,2 0 0,-1 0 0,-1 0 0,3 0 0,2 0 0,5 0 0,6 0 0,1 0 0,-1 0 0,-1 0 0,-7 0 0,-4 0 0,-3 0 0,-3 0 0,1 0 0,3 0 0,-1 0 0,2 0 0,4 0 0,6 0 0,5 0 0,5 0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4.601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1 0 24575,'0'0'0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6.101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1 1 24575,'0'0'0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9.319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7573 1 24575,'-87'0'0,"-1"0"0,1 0 0,34 0 0,-1 0 0,-32 0 0,-14 0 0,23 0 0,27 0 0,19 0 0,-4 0 0,7 0 0,-2 0 0,1 0 0,5 0 0,3 0 0,2 0 0,0 0 0,-3 0 0,-2 0 0,-1 0 0,0 0 0,3 0 0,2 0 0,-2 0 0,-4 0 0,-12 0 0,-12 0 0,-11 0 0,-6 0 0,-4 0 0,-5 0 0,-10 0 0,-12 0 0,45 1 0,0 1 0,-5-1 0,1 1 0,1 1 0,0 0 0,4 0 0,1 0 0,-39 3 0,14-1 0,11-2 0,9-1 0,6-2 0,5 0 0,3 1 0,2 1 0,-1 1 0,-3-1 0,-5 1 0,-2 0 0,2 0 0,4-1 0,3-2 0,0 0 0,-4 0 0,-4 0 0,0 0 0,0 0 0,0 0 0,-1 0 0,0 0 0,-3 0 0,-1 0 0,0 0 0,1 0 0,2 0 0,1 0 0,3 0 0,5 0 0,1 0 0,0 0 0,-3 0 0,-7 0 0,1 0 0,1 0 0,3 0 0,0 0 0,-8 0 0,-11 0 0,-12 0 0,-11 0 0,0 0 0,4 0 0,12 0 0,13 0 0,9 0 0,2 0 0,-5 0 0,-8 0 0,-8 0 0,-3 0 0,3 0 0,1-2 0,4-1 0,0-3 0,3 1 0,4 2 0,4 1 0,-1 2 0,-3 0 0,-5 0 0,-1 0 0,-1 0 0,0 0 0,-3 0 0,-1 0 0,-1-2 0,4-1 0,11 0 0,10 0 0,9 3 0,7 0 0,1 0 0,-2 0 0,-4 0 0,-4 0 0,-1 0 0,-4 0 0,-2 0 0,-3 0 0,-6 0 0,-4 0 0,-4 0 0,-4 0 0,1 0 0,6 0 0,8 0 0,9 0 0,7 0 0,4 0 0,3 0 0,4 0 0,0 0 0,-1 0 0,2 0 0,-1 0 0,-1 0 0,3 0 0,2 0 0,5 0 0,6 0 0,1 0 0,-1 0 0,-1 0 0,-7 0 0,-4 0 0,-3 0 0,-3 0 0,1 0 0,3 0 0,-1 0 0,2 0 0,4 0 0,6 0 0,5 0 0,5 0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4.601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1 0 24575,'0'0'0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6.101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1 1 24575,'0'0'0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9.319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7573 1 24575,'-87'0'0,"-1"0"0,1 0 0,34 0 0,-1 0 0,-32 0 0,-14 0 0,23 0 0,27 0 0,19 0 0,-4 0 0,7 0 0,-2 0 0,1 0 0,5 0 0,3 0 0,2 0 0,0 0 0,-3 0 0,-2 0 0,-1 0 0,0 0 0,3 0 0,2 0 0,-2 0 0,-4 0 0,-12 0 0,-12 0 0,-11 0 0,-6 0 0,-4 0 0,-5 0 0,-10 0 0,-12 0 0,45 1 0,0 1 0,-5-1 0,1 1 0,1 1 0,0 0 0,4 0 0,1 0 0,-39 3 0,14-1 0,11-2 0,9-1 0,6-2 0,5 0 0,3 1 0,2 1 0,-1 1 0,-3-1 0,-5 1 0,-2 0 0,2 0 0,4-1 0,3-2 0,0 0 0,-4 0 0,-4 0 0,0 0 0,0 0 0,0 0 0,-1 0 0,0 0 0,-3 0 0,-1 0 0,0 0 0,1 0 0,2 0 0,1 0 0,3 0 0,5 0 0,1 0 0,0 0 0,-3 0 0,-7 0 0,1 0 0,1 0 0,3 0 0,0 0 0,-8 0 0,-11 0 0,-12 0 0,-11 0 0,0 0 0,4 0 0,12 0 0,13 0 0,9 0 0,2 0 0,-5 0 0,-8 0 0,-8 0 0,-3 0 0,3 0 0,1-2 0,4-1 0,0-3 0,3 1 0,4 2 0,4 1 0,-1 2 0,-3 0 0,-5 0 0,-1 0 0,-1 0 0,0 0 0,-3 0 0,-1 0 0,-1-2 0,4-1 0,11 0 0,10 0 0,9 3 0,7 0 0,1 0 0,-2 0 0,-4 0 0,-4 0 0,-1 0 0,-4 0 0,-2 0 0,-3 0 0,-6 0 0,-4 0 0,-4 0 0,-4 0 0,1 0 0,6 0 0,8 0 0,9 0 0,7 0 0,4 0 0,3 0 0,4 0 0,0 0 0,-1 0 0,2 0 0,-1 0 0,-1 0 0,3 0 0,2 0 0,5 0 0,6 0 0,1 0 0,-1 0 0,-1 0 0,-7 0 0,-4 0 0,-3 0 0,-3 0 0,1 0 0,3 0 0,-1 0 0,2 0 0,4 0 0,6 0 0,5 0 0,5 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4.601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1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6.101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1 1 24575,'0'0'0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6.101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1 1 24575,'0'0'0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9.319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7573 1 24575,'-87'0'0,"-1"0"0,1 0 0,34 0 0,-1 0 0,-32 0 0,-14 0 0,23 0 0,27 0 0,19 0 0,-4 0 0,7 0 0,-2 0 0,1 0 0,5 0 0,3 0 0,2 0 0,0 0 0,-3 0 0,-2 0 0,-1 0 0,0 0 0,3 0 0,2 0 0,-2 0 0,-4 0 0,-12 0 0,-12 0 0,-11 0 0,-6 0 0,-4 0 0,-5 0 0,-10 0 0,-12 0 0,45 1 0,0 1 0,-5-1 0,1 1 0,1 1 0,0 0 0,4 0 0,1 0 0,-39 3 0,14-1 0,11-2 0,9-1 0,6-2 0,5 0 0,3 1 0,2 1 0,-1 1 0,-3-1 0,-5 1 0,-2 0 0,2 0 0,4-1 0,3-2 0,0 0 0,-4 0 0,-4 0 0,0 0 0,0 0 0,0 0 0,-1 0 0,0 0 0,-3 0 0,-1 0 0,0 0 0,1 0 0,2 0 0,1 0 0,3 0 0,5 0 0,1 0 0,0 0 0,-3 0 0,-7 0 0,1 0 0,1 0 0,3 0 0,0 0 0,-8 0 0,-11 0 0,-12 0 0,-11 0 0,0 0 0,4 0 0,12 0 0,13 0 0,9 0 0,2 0 0,-5 0 0,-8 0 0,-8 0 0,-3 0 0,3 0 0,1-2 0,4-1 0,0-3 0,3 1 0,4 2 0,4 1 0,-1 2 0,-3 0 0,-5 0 0,-1 0 0,-1 0 0,0 0 0,-3 0 0,-1 0 0,-1-2 0,4-1 0,11 0 0,10 0 0,9 3 0,7 0 0,1 0 0,-2 0 0,-4 0 0,-4 0 0,-1 0 0,-4 0 0,-2 0 0,-3 0 0,-6 0 0,-4 0 0,-4 0 0,-4 0 0,1 0 0,6 0 0,8 0 0,9 0 0,7 0 0,4 0 0,3 0 0,4 0 0,0 0 0,-1 0 0,2 0 0,-1 0 0,-1 0 0,3 0 0,2 0 0,5 0 0,6 0 0,1 0 0,-1 0 0,-1 0 0,-7 0 0,-4 0 0,-3 0 0,-3 0 0,1 0 0,3 0 0,-1 0 0,2 0 0,4 0 0,6 0 0,5 0 0,5 0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4.601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1 0 24575,'0'0'0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6.101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1 1 24575,'0'0'0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9.319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7573 1 24575,'-87'0'0,"-1"0"0,1 0 0,34 0 0,-1 0 0,-32 0 0,-14 0 0,23 0 0,27 0 0,19 0 0,-4 0 0,7 0 0,-2 0 0,1 0 0,5 0 0,3 0 0,2 0 0,0 0 0,-3 0 0,-2 0 0,-1 0 0,0 0 0,3 0 0,2 0 0,-2 0 0,-4 0 0,-12 0 0,-12 0 0,-11 0 0,-6 0 0,-4 0 0,-5 0 0,-10 0 0,-12 0 0,45 1 0,0 1 0,-5-1 0,1 1 0,1 1 0,0 0 0,4 0 0,1 0 0,-39 3 0,14-1 0,11-2 0,9-1 0,6-2 0,5 0 0,3 1 0,2 1 0,-1 1 0,-3-1 0,-5 1 0,-2 0 0,2 0 0,4-1 0,3-2 0,0 0 0,-4 0 0,-4 0 0,0 0 0,0 0 0,0 0 0,-1 0 0,0 0 0,-3 0 0,-1 0 0,0 0 0,1 0 0,2 0 0,1 0 0,3 0 0,5 0 0,1 0 0,0 0 0,-3 0 0,-7 0 0,1 0 0,1 0 0,3 0 0,0 0 0,-8 0 0,-11 0 0,-12 0 0,-11 0 0,0 0 0,4 0 0,12 0 0,13 0 0,9 0 0,2 0 0,-5 0 0,-8 0 0,-8 0 0,-3 0 0,3 0 0,1-2 0,4-1 0,0-3 0,3 1 0,4 2 0,4 1 0,-1 2 0,-3 0 0,-5 0 0,-1 0 0,-1 0 0,0 0 0,-3 0 0,-1 0 0,-1-2 0,4-1 0,11 0 0,10 0 0,9 3 0,7 0 0,1 0 0,-2 0 0,-4 0 0,-4 0 0,-1 0 0,-4 0 0,-2 0 0,-3 0 0,-6 0 0,-4 0 0,-4 0 0,-4 0 0,1 0 0,6 0 0,8 0 0,9 0 0,7 0 0,4 0 0,3 0 0,4 0 0,0 0 0,-1 0 0,2 0 0,-1 0 0,-1 0 0,3 0 0,2 0 0,5 0 0,6 0 0,1 0 0,-1 0 0,-1 0 0,-7 0 0,-4 0 0,-3 0 0,-3 0 0,1 0 0,3 0 0,-1 0 0,2 0 0,4 0 0,6 0 0,5 0 0,5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9.319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7573 1 24575,'-87'0'0,"-1"0"0,1 0 0,34 0 0,-1 0 0,-32 0 0,-14 0 0,23 0 0,27 0 0,19 0 0,-4 0 0,7 0 0,-2 0 0,1 0 0,5 0 0,3 0 0,2 0 0,0 0 0,-3 0 0,-2 0 0,-1 0 0,0 0 0,3 0 0,2 0 0,-2 0 0,-4 0 0,-12 0 0,-12 0 0,-11 0 0,-6 0 0,-4 0 0,-5 0 0,-10 0 0,-12 0 0,45 1 0,0 1 0,-5-1 0,1 1 0,1 1 0,0 0 0,4 0 0,1 0 0,-39 3 0,14-1 0,11-2 0,9-1 0,6-2 0,5 0 0,3 1 0,2 1 0,-1 1 0,-3-1 0,-5 1 0,-2 0 0,2 0 0,4-1 0,3-2 0,0 0 0,-4 0 0,-4 0 0,0 0 0,0 0 0,0 0 0,-1 0 0,0 0 0,-3 0 0,-1 0 0,0 0 0,1 0 0,2 0 0,1 0 0,3 0 0,5 0 0,1 0 0,0 0 0,-3 0 0,-7 0 0,1 0 0,1 0 0,3 0 0,0 0 0,-8 0 0,-11 0 0,-12 0 0,-11 0 0,0 0 0,4 0 0,12 0 0,13 0 0,9 0 0,2 0 0,-5 0 0,-8 0 0,-8 0 0,-3 0 0,3 0 0,1-2 0,4-1 0,0-3 0,3 1 0,4 2 0,4 1 0,-1 2 0,-3 0 0,-5 0 0,-1 0 0,-1 0 0,0 0 0,-3 0 0,-1 0 0,-1-2 0,4-1 0,11 0 0,10 0 0,9 3 0,7 0 0,1 0 0,-2 0 0,-4 0 0,-4 0 0,-1 0 0,-4 0 0,-2 0 0,-3 0 0,-6 0 0,-4 0 0,-4 0 0,-4 0 0,1 0 0,6 0 0,8 0 0,9 0 0,7 0 0,4 0 0,3 0 0,4 0 0,0 0 0,-1 0 0,2 0 0,-1 0 0,-1 0 0,3 0 0,2 0 0,5 0 0,6 0 0,1 0 0,-1 0 0,-1 0 0,-7 0 0,-4 0 0,-3 0 0,-3 0 0,1 0 0,3 0 0,-1 0 0,2 0 0,4 0 0,6 0 0,5 0 0,5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4.601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1 0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6.101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1 1 24575,'0'0'0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9.319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7573 1 24575,'-87'0'0,"-1"0"0,1 0 0,34 0 0,-1 0 0,-32 0 0,-14 0 0,23 0 0,27 0 0,19 0 0,-4 0 0,7 0 0,-2 0 0,1 0 0,5 0 0,3 0 0,2 0 0,0 0 0,-3 0 0,-2 0 0,-1 0 0,0 0 0,3 0 0,2 0 0,-2 0 0,-4 0 0,-12 0 0,-12 0 0,-11 0 0,-6 0 0,-4 0 0,-5 0 0,-10 0 0,-12 0 0,45 1 0,0 1 0,-5-1 0,1 1 0,1 1 0,0 0 0,4 0 0,1 0 0,-39 3 0,14-1 0,11-2 0,9-1 0,6-2 0,5 0 0,3 1 0,2 1 0,-1 1 0,-3-1 0,-5 1 0,-2 0 0,2 0 0,4-1 0,3-2 0,0 0 0,-4 0 0,-4 0 0,0 0 0,0 0 0,0 0 0,-1 0 0,0 0 0,-3 0 0,-1 0 0,0 0 0,1 0 0,2 0 0,1 0 0,3 0 0,5 0 0,1 0 0,0 0 0,-3 0 0,-7 0 0,1 0 0,1 0 0,3 0 0,0 0 0,-8 0 0,-11 0 0,-12 0 0,-11 0 0,0 0 0,4 0 0,12 0 0,13 0 0,9 0 0,2 0 0,-5 0 0,-8 0 0,-8 0 0,-3 0 0,3 0 0,1-2 0,4-1 0,0-3 0,3 1 0,4 2 0,4 1 0,-1 2 0,-3 0 0,-5 0 0,-1 0 0,-1 0 0,0 0 0,-3 0 0,-1 0 0,-1-2 0,4-1 0,11 0 0,10 0 0,9 3 0,7 0 0,1 0 0,-2 0 0,-4 0 0,-4 0 0,-1 0 0,-4 0 0,-2 0 0,-3 0 0,-6 0 0,-4 0 0,-4 0 0,-4 0 0,1 0 0,6 0 0,8 0 0,9 0 0,7 0 0,4 0 0,3 0 0,4 0 0,0 0 0,-1 0 0,2 0 0,-1 0 0,-1 0 0,3 0 0,2 0 0,5 0 0,6 0 0,1 0 0,-1 0 0,-1 0 0,-7 0 0,-4 0 0,-3 0 0,-3 0 0,1 0 0,3 0 0,-1 0 0,2 0 0,4 0 0,6 0 0,5 0 0,5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4.601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1 0 24575,'0'0'0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6.101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1 1 24575,'0'0'0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5T10:06:09.319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7573 1 24575,'-87'0'0,"-1"0"0,1 0 0,34 0 0,-1 0 0,-32 0 0,-14 0 0,23 0 0,27 0 0,19 0 0,-4 0 0,7 0 0,-2 0 0,1 0 0,5 0 0,3 0 0,2 0 0,0 0 0,-3 0 0,-2 0 0,-1 0 0,0 0 0,3 0 0,2 0 0,-2 0 0,-4 0 0,-12 0 0,-12 0 0,-11 0 0,-6 0 0,-4 0 0,-5 0 0,-10 0 0,-12 0 0,45 1 0,0 1 0,-5-1 0,1 1 0,1 1 0,0 0 0,4 0 0,1 0 0,-39 3 0,14-1 0,11-2 0,9-1 0,6-2 0,5 0 0,3 1 0,2 1 0,-1 1 0,-3-1 0,-5 1 0,-2 0 0,2 0 0,4-1 0,3-2 0,0 0 0,-4 0 0,-4 0 0,0 0 0,0 0 0,0 0 0,-1 0 0,0 0 0,-3 0 0,-1 0 0,0 0 0,1 0 0,2 0 0,1 0 0,3 0 0,5 0 0,1 0 0,0 0 0,-3 0 0,-7 0 0,1 0 0,1 0 0,3 0 0,0 0 0,-8 0 0,-11 0 0,-12 0 0,-11 0 0,0 0 0,4 0 0,12 0 0,13 0 0,9 0 0,2 0 0,-5 0 0,-8 0 0,-8 0 0,-3 0 0,3 0 0,1-2 0,4-1 0,0-3 0,3 1 0,4 2 0,4 1 0,-1 2 0,-3 0 0,-5 0 0,-1 0 0,-1 0 0,0 0 0,-3 0 0,-1 0 0,-1-2 0,4-1 0,11 0 0,10 0 0,9 3 0,7 0 0,1 0 0,-2 0 0,-4 0 0,-4 0 0,-1 0 0,-4 0 0,-2 0 0,-3 0 0,-6 0 0,-4 0 0,-4 0 0,-4 0 0,1 0 0,6 0 0,8 0 0,9 0 0,7 0 0,4 0 0,3 0 0,4 0 0,0 0 0,-1 0 0,2 0 0,-1 0 0,-1 0 0,3 0 0,2 0 0,5 0 0,6 0 0,1 0 0,-1 0 0,-1 0 0,-7 0 0,-4 0 0,-3 0 0,-3 0 0,1 0 0,3 0 0,-1 0 0,2 0 0,4 0 0,6 0 0,5 0 0,5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05/05/23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05/05/23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05/05/23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05/05/23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05/05/23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05/05/23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05/05/23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05/05/23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05/05/23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customXml" Target="../ink/ink3.xml"/><Relationship Id="rId10" Type="http://schemas.openxmlformats.org/officeDocument/2006/relationships/image" Target="../media/image9.png"/><Relationship Id="rId4" Type="http://schemas.openxmlformats.org/officeDocument/2006/relationships/customXml" Target="../ink/ink2.xml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customXml" Target="../ink/ink6.xml"/><Relationship Id="rId4" Type="http://schemas.openxmlformats.org/officeDocument/2006/relationships/customXml" Target="../ink/ink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customXml" Target="../ink/ink9.xml"/><Relationship Id="rId4" Type="http://schemas.openxmlformats.org/officeDocument/2006/relationships/customXml" Target="../ink/ink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13.png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customXml" Target="../ink/ink12.xml"/><Relationship Id="rId4" Type="http://schemas.openxmlformats.org/officeDocument/2006/relationships/customXml" Target="../ink/ink11.xml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6.png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customXml" Target="../ink/ink15.xml"/><Relationship Id="rId4" Type="http://schemas.openxmlformats.org/officeDocument/2006/relationships/customXml" Target="../ink/ink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7.png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customXml" Target="../ink/ink18.xml"/><Relationship Id="rId4" Type="http://schemas.openxmlformats.org/officeDocument/2006/relationships/customXml" Target="../ink/ink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8.png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customXml" Target="../ink/ink21.xml"/><Relationship Id="rId4" Type="http://schemas.openxmlformats.org/officeDocument/2006/relationships/customXml" Target="../ink/ink20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4.png"/><Relationship Id="rId7" Type="http://schemas.openxmlformats.org/officeDocument/2006/relationships/image" Target="../media/image19.png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customXml" Target="../ink/ink24.xml"/><Relationship Id="rId4" Type="http://schemas.openxmlformats.org/officeDocument/2006/relationships/customXml" Target="../ink/ink23.xml"/><Relationship Id="rId9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dirty="0"/>
              <a:t>DAAP – </a:t>
            </a:r>
            <a:r>
              <a:rPr lang="it-IT" dirty="0" err="1"/>
              <a:t>Homework</a:t>
            </a:r>
            <a:r>
              <a:rPr lang="it-IT" dirty="0"/>
              <a:t> 2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</a:rPr>
              <a:t>Space-Time </a:t>
            </a:r>
            <a:r>
              <a:rPr lang="it-IT" dirty="0" err="1">
                <a:solidFill>
                  <a:schemeClr val="bg1"/>
                </a:solidFill>
              </a:rPr>
              <a:t>based</a:t>
            </a:r>
            <a:r>
              <a:rPr lang="it-IT" dirty="0">
                <a:solidFill>
                  <a:schemeClr val="bg1"/>
                </a:solidFill>
              </a:rPr>
              <a:t> Source </a:t>
            </a:r>
            <a:r>
              <a:rPr lang="it-IT" dirty="0" err="1">
                <a:solidFill>
                  <a:schemeClr val="bg1"/>
                </a:solidFill>
              </a:rPr>
              <a:t>Separation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 </a:t>
            </a:r>
            <a:r>
              <a:rPr lang="it-IT" dirty="0" err="1"/>
              <a:t>Introduction</a:t>
            </a:r>
            <a:endParaRPr lang="it-IT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5182655-5DA1-46B4-1493-8CB3F35AA523}"/>
              </a:ext>
            </a:extLst>
          </p:cNvPr>
          <p:cNvGrpSpPr/>
          <p:nvPr/>
        </p:nvGrpSpPr>
        <p:grpSpPr>
          <a:xfrm>
            <a:off x="279994" y="6513480"/>
            <a:ext cx="2794680" cy="30960"/>
            <a:chOff x="279994" y="6513480"/>
            <a:chExt cx="2794680" cy="30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6C77E036-2F8C-1573-2F45-521DE9EEF139}"/>
                    </a:ext>
                  </a:extLst>
                </p14:cNvPr>
                <p14:cNvContentPartPr/>
                <p14:nvPr/>
              </p14:nvContentPartPr>
              <p14:xfrm>
                <a:off x="279994" y="6513480"/>
                <a:ext cx="360" cy="360"/>
              </p14:xfrm>
            </p:contentPart>
          </mc:Choice>
          <mc:Fallback xmlns=""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6C77E036-2F8C-1573-2F45-521DE9EEF139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17354" y="645048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9BB16730-031A-56A7-0525-99274A294573}"/>
                    </a:ext>
                  </a:extLst>
                </p14:cNvPr>
                <p14:cNvContentPartPr/>
                <p14:nvPr/>
              </p14:nvContentPartPr>
              <p14:xfrm>
                <a:off x="3074314" y="6525000"/>
                <a:ext cx="360" cy="3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9BB16730-031A-56A7-0525-99274A294573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011674" y="646236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A7D2B028-0708-2F8D-BDFD-0657034552C9}"/>
                    </a:ext>
                  </a:extLst>
                </p14:cNvPr>
                <p14:cNvContentPartPr/>
                <p14:nvPr/>
              </p14:nvContentPartPr>
              <p14:xfrm>
                <a:off x="345874" y="6525000"/>
                <a:ext cx="2726280" cy="1944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A7D2B028-0708-2F8D-BDFD-0657034552C9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83234" y="6462360"/>
                  <a:ext cx="2851920" cy="145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8B3BF0C-549C-1657-A8CD-CCEFCC60F5E2}"/>
              </a:ext>
            </a:extLst>
          </p:cNvPr>
          <p:cNvSpPr txBox="1"/>
          <p:nvPr/>
        </p:nvSpPr>
        <p:spPr>
          <a:xfrm>
            <a:off x="5825102" y="1555917"/>
            <a:ext cx="1572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Source Signals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98EB554-DB87-5686-D71D-28B800812B81}"/>
              </a:ext>
            </a:extLst>
          </p:cNvPr>
          <p:cNvCxnSpPr>
            <a:cxnSpLocks/>
            <a:stCxn id="12" idx="2"/>
            <a:endCxn id="15" idx="0"/>
          </p:cNvCxnSpPr>
          <p:nvPr/>
        </p:nvCxnSpPr>
        <p:spPr>
          <a:xfrm flipH="1">
            <a:off x="6611439" y="1925249"/>
            <a:ext cx="1" cy="6568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0713102-F792-A3F6-EFB0-8BB21D052533}"/>
              </a:ext>
            </a:extLst>
          </p:cNvPr>
          <p:cNvSpPr txBox="1"/>
          <p:nvPr/>
        </p:nvSpPr>
        <p:spPr>
          <a:xfrm>
            <a:off x="5660569" y="2582073"/>
            <a:ext cx="19017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T" dirty="0"/>
              <a:t>Feature Extraction</a:t>
            </a:r>
          </a:p>
          <a:p>
            <a:pPr algn="ctr"/>
            <a:r>
              <a:rPr lang="en-IT" dirty="0"/>
              <a:t>via STFT analysis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6BE8BCB-581D-E04D-1ED5-94057DBA93AF}"/>
              </a:ext>
            </a:extLst>
          </p:cNvPr>
          <p:cNvCxnSpPr/>
          <p:nvPr/>
        </p:nvCxnSpPr>
        <p:spPr>
          <a:xfrm>
            <a:off x="6611438" y="3266103"/>
            <a:ext cx="0" cy="5994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5F99565-3A2C-5EDA-AC4B-EC749BC1A04D}"/>
              </a:ext>
            </a:extLst>
          </p:cNvPr>
          <p:cNvSpPr txBox="1"/>
          <p:nvPr/>
        </p:nvSpPr>
        <p:spPr>
          <a:xfrm>
            <a:off x="5451955" y="3865599"/>
            <a:ext cx="2318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T" dirty="0"/>
              <a:t>Clustering via K-Means</a:t>
            </a:r>
          </a:p>
          <a:p>
            <a:pPr algn="ctr"/>
            <a:r>
              <a:rPr lang="en-IT" dirty="0"/>
              <a:t>algorythm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30E885D-45CD-4554-D534-D2ADAE0AB2EB}"/>
              </a:ext>
            </a:extLst>
          </p:cNvPr>
          <p:cNvCxnSpPr/>
          <p:nvPr/>
        </p:nvCxnSpPr>
        <p:spPr>
          <a:xfrm>
            <a:off x="6611439" y="4511930"/>
            <a:ext cx="0" cy="5994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DC14D68-6C89-7ABC-3B33-91838D0237C6}"/>
              </a:ext>
            </a:extLst>
          </p:cNvPr>
          <p:cNvSpPr txBox="1"/>
          <p:nvPr/>
        </p:nvSpPr>
        <p:spPr>
          <a:xfrm>
            <a:off x="5660571" y="5184492"/>
            <a:ext cx="20260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T" dirty="0"/>
              <a:t>Binary Masking and</a:t>
            </a:r>
          </a:p>
          <a:p>
            <a:pPr algn="ctr"/>
            <a:r>
              <a:rPr lang="en-IT" dirty="0"/>
              <a:t>ISTFT </a:t>
            </a:r>
          </a:p>
        </p:txBody>
      </p:sp>
      <p:pic>
        <p:nvPicPr>
          <p:cNvPr id="21" name="Picture 20" descr="Chart, histogram&#10;&#10;Description automatically generated">
            <a:extLst>
              <a:ext uri="{FF2B5EF4-FFF2-40B4-BE49-F238E27FC236}">
                <a16:creationId xmlns:a16="http://schemas.microsoft.com/office/drawing/2014/main" id="{05F45FAA-C97A-F239-D641-6851A0921D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3289" y="1335516"/>
            <a:ext cx="3384377" cy="1311574"/>
          </a:xfrm>
          <a:prstGeom prst="rect">
            <a:avLst/>
          </a:prstGeom>
        </p:spPr>
      </p:pic>
      <p:pic>
        <p:nvPicPr>
          <p:cNvPr id="23" name="Picture 22" descr="Chart&#10;&#10;Description automatically generated">
            <a:extLst>
              <a:ext uri="{FF2B5EF4-FFF2-40B4-BE49-F238E27FC236}">
                <a16:creationId xmlns:a16="http://schemas.microsoft.com/office/drawing/2014/main" id="{E009F059-BB95-0A88-08BF-69BD8D522E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9757" y="2686731"/>
            <a:ext cx="4490676" cy="1192661"/>
          </a:xfrm>
          <a:prstGeom prst="rect">
            <a:avLst/>
          </a:prstGeom>
        </p:spPr>
      </p:pic>
      <p:pic>
        <p:nvPicPr>
          <p:cNvPr id="25" name="Picture 24" descr="Chart&#10;&#10;Description automatically generated">
            <a:extLst>
              <a:ext uri="{FF2B5EF4-FFF2-40B4-BE49-F238E27FC236}">
                <a16:creationId xmlns:a16="http://schemas.microsoft.com/office/drawing/2014/main" id="{6B838977-941E-F972-7615-DB4458D1AEB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55102" y="3879392"/>
            <a:ext cx="1849837" cy="1387378"/>
          </a:xfrm>
          <a:prstGeom prst="rect">
            <a:avLst/>
          </a:prstGeom>
        </p:spPr>
      </p:pic>
      <p:pic>
        <p:nvPicPr>
          <p:cNvPr id="27" name="Picture 26" descr="A picture containing text, screenshot&#10;&#10;Description automatically generated">
            <a:extLst>
              <a:ext uri="{FF2B5EF4-FFF2-40B4-BE49-F238E27FC236}">
                <a16:creationId xmlns:a16="http://schemas.microsoft.com/office/drawing/2014/main" id="{C013F5DC-6401-8F6A-1485-4B43B601B6D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1136" y="5184492"/>
            <a:ext cx="4807918" cy="89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Code </a:t>
            </a:r>
            <a:r>
              <a:rPr lang="it-IT" dirty="0" err="1"/>
              <a:t>Rundown</a:t>
            </a:r>
            <a:r>
              <a:rPr lang="it-IT" dirty="0"/>
              <a:t> - STFT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5182655-5DA1-46B4-1493-8CB3F35AA523}"/>
              </a:ext>
            </a:extLst>
          </p:cNvPr>
          <p:cNvGrpSpPr/>
          <p:nvPr/>
        </p:nvGrpSpPr>
        <p:grpSpPr>
          <a:xfrm>
            <a:off x="279994" y="6513480"/>
            <a:ext cx="2794680" cy="30960"/>
            <a:chOff x="279994" y="6513480"/>
            <a:chExt cx="2794680" cy="30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6C77E036-2F8C-1573-2F45-521DE9EEF139}"/>
                    </a:ext>
                  </a:extLst>
                </p14:cNvPr>
                <p14:cNvContentPartPr/>
                <p14:nvPr/>
              </p14:nvContentPartPr>
              <p14:xfrm>
                <a:off x="279994" y="6513480"/>
                <a:ext cx="360" cy="360"/>
              </p14:xfrm>
            </p:contentPart>
          </mc:Choice>
          <mc:Fallback xmlns=""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6C77E036-2F8C-1573-2F45-521DE9EEF139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17354" y="645048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9BB16730-031A-56A7-0525-99274A294573}"/>
                    </a:ext>
                  </a:extLst>
                </p14:cNvPr>
                <p14:cNvContentPartPr/>
                <p14:nvPr/>
              </p14:nvContentPartPr>
              <p14:xfrm>
                <a:off x="3074314" y="6525000"/>
                <a:ext cx="360" cy="3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9BB16730-031A-56A7-0525-99274A294573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011674" y="646236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A7D2B028-0708-2F8D-BDFD-0657034552C9}"/>
                    </a:ext>
                  </a:extLst>
                </p14:cNvPr>
                <p14:cNvContentPartPr/>
                <p14:nvPr/>
              </p14:nvContentPartPr>
              <p14:xfrm>
                <a:off x="345874" y="6525000"/>
                <a:ext cx="2726280" cy="1944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A7D2B028-0708-2F8D-BDFD-0657034552C9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83234" y="6462360"/>
                  <a:ext cx="2851920" cy="145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60E4115-CC9D-D9F2-8F6D-19EC174FA46F}"/>
              </a:ext>
            </a:extLst>
          </p:cNvPr>
          <p:cNvSpPr txBox="1"/>
          <p:nvPr/>
        </p:nvSpPr>
        <p:spPr>
          <a:xfrm>
            <a:off x="345874" y="1578429"/>
            <a:ext cx="57527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STFT with COLA conditions (Hanning window, 50% overlap) </a:t>
            </a:r>
            <a:br>
              <a:rPr lang="en-IT" dirty="0"/>
            </a:br>
            <a:r>
              <a:rPr lang="en-IT" dirty="0"/>
              <a:t>Window Length: 512 samples</a:t>
            </a:r>
            <a:br>
              <a:rPr lang="en-IT" dirty="0"/>
            </a:br>
            <a:r>
              <a:rPr lang="en-IT" dirty="0"/>
              <a:t>Hop Size: 256 samples</a:t>
            </a:r>
            <a:br>
              <a:rPr lang="en-IT" dirty="0"/>
            </a:br>
            <a:r>
              <a:rPr lang="en-IT" dirty="0"/>
              <a:t>Each segment is padded to a length of 1024</a:t>
            </a:r>
          </a:p>
        </p:txBody>
      </p:sp>
      <p:pic>
        <p:nvPicPr>
          <p:cNvPr id="10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288E4246-35D5-B798-F842-6FA1EE088A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8163" y="2778758"/>
            <a:ext cx="6767674" cy="3282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791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Code </a:t>
            </a:r>
            <a:r>
              <a:rPr lang="it-IT" dirty="0" err="1"/>
              <a:t>Rundown</a:t>
            </a:r>
            <a:r>
              <a:rPr lang="it-IT" dirty="0"/>
              <a:t> – Feature </a:t>
            </a:r>
            <a:r>
              <a:rPr lang="it-IT" dirty="0" err="1"/>
              <a:t>Extraction</a:t>
            </a:r>
            <a:r>
              <a:rPr lang="zh-CN" altLang="en-US" dirty="0"/>
              <a:t> </a:t>
            </a:r>
            <a:r>
              <a:rPr lang="en-US" altLang="zh-CN" dirty="0"/>
              <a:t>and K-Means Clustering</a:t>
            </a:r>
            <a:endParaRPr lang="it-IT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5182655-5DA1-46B4-1493-8CB3F35AA523}"/>
              </a:ext>
            </a:extLst>
          </p:cNvPr>
          <p:cNvGrpSpPr/>
          <p:nvPr/>
        </p:nvGrpSpPr>
        <p:grpSpPr>
          <a:xfrm>
            <a:off x="279994" y="6513480"/>
            <a:ext cx="2794680" cy="30960"/>
            <a:chOff x="279994" y="6513480"/>
            <a:chExt cx="2794680" cy="30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6C77E036-2F8C-1573-2F45-521DE9EEF139}"/>
                    </a:ext>
                  </a:extLst>
                </p14:cNvPr>
                <p14:cNvContentPartPr/>
                <p14:nvPr/>
              </p14:nvContentPartPr>
              <p14:xfrm>
                <a:off x="279994" y="6513480"/>
                <a:ext cx="360" cy="360"/>
              </p14:xfrm>
            </p:contentPart>
          </mc:Choice>
          <mc:Fallback xmlns=""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6C77E036-2F8C-1573-2F45-521DE9EEF139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17354" y="645048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9BB16730-031A-56A7-0525-99274A294573}"/>
                    </a:ext>
                  </a:extLst>
                </p14:cNvPr>
                <p14:cNvContentPartPr/>
                <p14:nvPr/>
              </p14:nvContentPartPr>
              <p14:xfrm>
                <a:off x="3074314" y="6525000"/>
                <a:ext cx="360" cy="3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9BB16730-031A-56A7-0525-99274A294573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011674" y="646236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A7D2B028-0708-2F8D-BDFD-0657034552C9}"/>
                    </a:ext>
                  </a:extLst>
                </p14:cNvPr>
                <p14:cNvContentPartPr/>
                <p14:nvPr/>
              </p14:nvContentPartPr>
              <p14:xfrm>
                <a:off x="345874" y="6525000"/>
                <a:ext cx="2726280" cy="1944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A7D2B028-0708-2F8D-BDFD-0657034552C9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83234" y="6462360"/>
                  <a:ext cx="2851920" cy="14508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11" name="Picture 10" descr="Diagram, text&#10;&#10;Description automatically generated">
            <a:extLst>
              <a:ext uri="{FF2B5EF4-FFF2-40B4-BE49-F238E27FC236}">
                <a16:creationId xmlns:a16="http://schemas.microsoft.com/office/drawing/2014/main" id="{7247F8DE-2896-D478-9A0C-C4A5911BBB2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87500" y="1530350"/>
            <a:ext cx="5969000" cy="1054100"/>
          </a:xfrm>
          <a:prstGeom prst="rect">
            <a:avLst/>
          </a:prstGeom>
        </p:spPr>
      </p:pic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7EB269E1-791E-0166-0BC8-FCE1F7C52C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28091" y="2584450"/>
            <a:ext cx="4301901" cy="3226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784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Code </a:t>
            </a:r>
            <a:r>
              <a:rPr lang="it-IT" dirty="0" err="1"/>
              <a:t>Rundown</a:t>
            </a:r>
            <a:r>
              <a:rPr lang="it-IT" dirty="0"/>
              <a:t> – Feature </a:t>
            </a:r>
            <a:r>
              <a:rPr lang="it-IT" dirty="0" err="1"/>
              <a:t>Extraction</a:t>
            </a:r>
            <a:r>
              <a:rPr lang="zh-CN" altLang="en-US" dirty="0"/>
              <a:t> </a:t>
            </a:r>
            <a:r>
              <a:rPr lang="en-US" altLang="zh-CN" dirty="0"/>
              <a:t>and K-Means Clustering</a:t>
            </a:r>
            <a:endParaRPr lang="it-IT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5182655-5DA1-46B4-1493-8CB3F35AA523}"/>
              </a:ext>
            </a:extLst>
          </p:cNvPr>
          <p:cNvGrpSpPr/>
          <p:nvPr/>
        </p:nvGrpSpPr>
        <p:grpSpPr>
          <a:xfrm>
            <a:off x="279994" y="6513480"/>
            <a:ext cx="2794680" cy="30960"/>
            <a:chOff x="279994" y="6513480"/>
            <a:chExt cx="2794680" cy="30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6C77E036-2F8C-1573-2F45-521DE9EEF139}"/>
                    </a:ext>
                  </a:extLst>
                </p14:cNvPr>
                <p14:cNvContentPartPr/>
                <p14:nvPr/>
              </p14:nvContentPartPr>
              <p14:xfrm>
                <a:off x="279994" y="6513480"/>
                <a:ext cx="360" cy="360"/>
              </p14:xfrm>
            </p:contentPart>
          </mc:Choice>
          <mc:Fallback xmlns=""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6C77E036-2F8C-1573-2F45-521DE9EEF139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17354" y="645048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9BB16730-031A-56A7-0525-99274A294573}"/>
                    </a:ext>
                  </a:extLst>
                </p14:cNvPr>
                <p14:cNvContentPartPr/>
                <p14:nvPr/>
              </p14:nvContentPartPr>
              <p14:xfrm>
                <a:off x="3074314" y="6525000"/>
                <a:ext cx="360" cy="3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9BB16730-031A-56A7-0525-99274A294573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011674" y="646236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A7D2B028-0708-2F8D-BDFD-0657034552C9}"/>
                    </a:ext>
                  </a:extLst>
                </p14:cNvPr>
                <p14:cNvContentPartPr/>
                <p14:nvPr/>
              </p14:nvContentPartPr>
              <p14:xfrm>
                <a:off x="345874" y="6525000"/>
                <a:ext cx="2726280" cy="1944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A7D2B028-0708-2F8D-BDFD-0657034552C9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83234" y="6462360"/>
                  <a:ext cx="2851920" cy="14508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A470074C-BE4A-8B4D-D799-7F1D7A5B67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436" y="1395707"/>
            <a:ext cx="3419143" cy="2564357"/>
          </a:xfrm>
          <a:prstGeom prst="rect">
            <a:avLst/>
          </a:prstGeom>
        </p:spPr>
      </p:pic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DB3DF79B-FEFB-5B60-0F54-82B4CFCA367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50421" y="1395707"/>
            <a:ext cx="3419143" cy="2564357"/>
          </a:xfrm>
          <a:prstGeom prst="rect">
            <a:avLst/>
          </a:prstGeom>
        </p:spPr>
      </p:pic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F02BAAE0-276E-1049-C48D-9BA1DE42948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72543" y="3635538"/>
            <a:ext cx="3254828" cy="244112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DFCEE7F-39D9-A63D-9659-312A4CC09445}"/>
              </a:ext>
            </a:extLst>
          </p:cNvPr>
          <p:cNvSpPr txBox="1"/>
          <p:nvPr/>
        </p:nvSpPr>
        <p:spPr>
          <a:xfrm>
            <a:off x="892629" y="4136571"/>
            <a:ext cx="90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A1 – A2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2428B9-98AD-5BDE-A7BB-423283A035F2}"/>
              </a:ext>
            </a:extLst>
          </p:cNvPr>
          <p:cNvSpPr txBox="1"/>
          <p:nvPr/>
        </p:nvSpPr>
        <p:spPr>
          <a:xfrm>
            <a:off x="7913914" y="4125686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P – A1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447E84-D13A-85D1-C445-7B1FD0E1D83B}"/>
              </a:ext>
            </a:extLst>
          </p:cNvPr>
          <p:cNvSpPr txBox="1"/>
          <p:nvPr/>
        </p:nvSpPr>
        <p:spPr>
          <a:xfrm>
            <a:off x="4136571" y="3276600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P – A2</a:t>
            </a:r>
          </a:p>
        </p:txBody>
      </p:sp>
    </p:spTree>
    <p:extLst>
      <p:ext uri="{BB962C8B-B14F-4D97-AF65-F5344CB8AC3E}">
        <p14:creationId xmlns:p14="http://schemas.microsoft.com/office/powerpoint/2010/main" val="29825496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Code </a:t>
            </a:r>
            <a:r>
              <a:rPr lang="it-IT" dirty="0" err="1"/>
              <a:t>Rundown</a:t>
            </a:r>
            <a:r>
              <a:rPr lang="it-IT" dirty="0"/>
              <a:t> – Feature </a:t>
            </a:r>
            <a:r>
              <a:rPr lang="it-IT" dirty="0" err="1"/>
              <a:t>Extraction</a:t>
            </a:r>
            <a:r>
              <a:rPr lang="zh-CN" altLang="en-US" dirty="0"/>
              <a:t> </a:t>
            </a:r>
            <a:r>
              <a:rPr lang="en-US" altLang="zh-CN" dirty="0"/>
              <a:t>and K-Means Clustering</a:t>
            </a:r>
            <a:endParaRPr lang="it-IT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5182655-5DA1-46B4-1493-8CB3F35AA523}"/>
              </a:ext>
            </a:extLst>
          </p:cNvPr>
          <p:cNvGrpSpPr/>
          <p:nvPr/>
        </p:nvGrpSpPr>
        <p:grpSpPr>
          <a:xfrm>
            <a:off x="279994" y="6513480"/>
            <a:ext cx="2794680" cy="30960"/>
            <a:chOff x="279994" y="6513480"/>
            <a:chExt cx="2794680" cy="30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6C77E036-2F8C-1573-2F45-521DE9EEF139}"/>
                    </a:ext>
                  </a:extLst>
                </p14:cNvPr>
                <p14:cNvContentPartPr/>
                <p14:nvPr/>
              </p14:nvContentPartPr>
              <p14:xfrm>
                <a:off x="279994" y="6513480"/>
                <a:ext cx="360" cy="360"/>
              </p14:xfrm>
            </p:contentPart>
          </mc:Choice>
          <mc:Fallback xmlns=""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6C77E036-2F8C-1573-2F45-521DE9EEF139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17354" y="645048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9BB16730-031A-56A7-0525-99274A294573}"/>
                    </a:ext>
                  </a:extLst>
                </p14:cNvPr>
                <p14:cNvContentPartPr/>
                <p14:nvPr/>
              </p14:nvContentPartPr>
              <p14:xfrm>
                <a:off x="3074314" y="6525000"/>
                <a:ext cx="360" cy="3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9BB16730-031A-56A7-0525-99274A294573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011674" y="646236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A7D2B028-0708-2F8D-BDFD-0657034552C9}"/>
                    </a:ext>
                  </a:extLst>
                </p14:cNvPr>
                <p14:cNvContentPartPr/>
                <p14:nvPr/>
              </p14:nvContentPartPr>
              <p14:xfrm>
                <a:off x="345874" y="6525000"/>
                <a:ext cx="2726280" cy="1944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A7D2B028-0708-2F8D-BDFD-0657034552C9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83234" y="6462360"/>
                  <a:ext cx="2851920" cy="14508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9" name="Picture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9DC004D1-97CB-8149-935D-DDF80849FE5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9943" r="9204" b="484"/>
          <a:stretch/>
        </p:blipFill>
        <p:spPr>
          <a:xfrm>
            <a:off x="-360" y="1603881"/>
            <a:ext cx="9045309" cy="3650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80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Code </a:t>
            </a:r>
            <a:r>
              <a:rPr lang="it-IT" dirty="0" err="1"/>
              <a:t>Rundown</a:t>
            </a:r>
            <a:r>
              <a:rPr lang="it-IT" dirty="0"/>
              <a:t> – </a:t>
            </a:r>
            <a:r>
              <a:rPr lang="it-IT" dirty="0" err="1"/>
              <a:t>Binary</a:t>
            </a:r>
            <a:r>
              <a:rPr lang="it-IT" dirty="0"/>
              <a:t> </a:t>
            </a:r>
            <a:r>
              <a:rPr lang="it-IT" dirty="0" err="1"/>
              <a:t>Masks</a:t>
            </a:r>
            <a:r>
              <a:rPr lang="it-IT" dirty="0"/>
              <a:t> </a:t>
            </a:r>
            <a:r>
              <a:rPr lang="it-IT" dirty="0" err="1"/>
              <a:t>Creation</a:t>
            </a:r>
            <a:endParaRPr lang="it-IT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5182655-5DA1-46B4-1493-8CB3F35AA523}"/>
              </a:ext>
            </a:extLst>
          </p:cNvPr>
          <p:cNvGrpSpPr/>
          <p:nvPr/>
        </p:nvGrpSpPr>
        <p:grpSpPr>
          <a:xfrm>
            <a:off x="279994" y="6513480"/>
            <a:ext cx="2794680" cy="30960"/>
            <a:chOff x="279994" y="6513480"/>
            <a:chExt cx="2794680" cy="30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6C77E036-2F8C-1573-2F45-521DE9EEF139}"/>
                    </a:ext>
                  </a:extLst>
                </p14:cNvPr>
                <p14:cNvContentPartPr/>
                <p14:nvPr/>
              </p14:nvContentPartPr>
              <p14:xfrm>
                <a:off x="279994" y="6513480"/>
                <a:ext cx="360" cy="360"/>
              </p14:xfrm>
            </p:contentPart>
          </mc:Choice>
          <mc:Fallback xmlns=""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6C77E036-2F8C-1573-2F45-521DE9EEF139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17354" y="645048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9BB16730-031A-56A7-0525-99274A294573}"/>
                    </a:ext>
                  </a:extLst>
                </p14:cNvPr>
                <p14:cNvContentPartPr/>
                <p14:nvPr/>
              </p14:nvContentPartPr>
              <p14:xfrm>
                <a:off x="3074314" y="6525000"/>
                <a:ext cx="360" cy="3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9BB16730-031A-56A7-0525-99274A294573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011674" y="646236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A7D2B028-0708-2F8D-BDFD-0657034552C9}"/>
                    </a:ext>
                  </a:extLst>
                </p14:cNvPr>
                <p14:cNvContentPartPr/>
                <p14:nvPr/>
              </p14:nvContentPartPr>
              <p14:xfrm>
                <a:off x="345874" y="6525000"/>
                <a:ext cx="2726280" cy="1944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A7D2B028-0708-2F8D-BDFD-0657034552C9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83234" y="6462360"/>
                  <a:ext cx="2851920" cy="145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A647C83-C558-5C4A-B11F-12322977D93A}"/>
              </a:ext>
            </a:extLst>
          </p:cNvPr>
          <p:cNvSpPr txBox="1"/>
          <p:nvPr/>
        </p:nvSpPr>
        <p:spPr>
          <a:xfrm>
            <a:off x="288521" y="1632858"/>
            <a:ext cx="71178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After the K-Means clustering we can create a mask for each cluster starting from the labels of each time-frequency point then apply those masks to the STFT of y1 </a:t>
            </a:r>
          </a:p>
        </p:txBody>
      </p:sp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FFE99F15-51C0-917F-CD9F-A3F4E6C21C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3515" y="2556188"/>
            <a:ext cx="7772400" cy="329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744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Code </a:t>
            </a:r>
            <a:r>
              <a:rPr lang="it-IT" dirty="0" err="1"/>
              <a:t>Rundown</a:t>
            </a:r>
            <a:r>
              <a:rPr lang="it-IT" dirty="0"/>
              <a:t> – </a:t>
            </a:r>
            <a:r>
              <a:rPr lang="it-IT" dirty="0" err="1"/>
              <a:t>Binary</a:t>
            </a:r>
            <a:r>
              <a:rPr lang="it-IT" dirty="0"/>
              <a:t> </a:t>
            </a:r>
            <a:r>
              <a:rPr lang="it-IT" dirty="0" err="1"/>
              <a:t>Masks</a:t>
            </a:r>
            <a:r>
              <a:rPr lang="it-IT" dirty="0"/>
              <a:t> Application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5182655-5DA1-46B4-1493-8CB3F35AA523}"/>
              </a:ext>
            </a:extLst>
          </p:cNvPr>
          <p:cNvGrpSpPr/>
          <p:nvPr/>
        </p:nvGrpSpPr>
        <p:grpSpPr>
          <a:xfrm>
            <a:off x="279994" y="6513480"/>
            <a:ext cx="2794680" cy="30960"/>
            <a:chOff x="279994" y="6513480"/>
            <a:chExt cx="2794680" cy="30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6C77E036-2F8C-1573-2F45-521DE9EEF139}"/>
                    </a:ext>
                  </a:extLst>
                </p14:cNvPr>
                <p14:cNvContentPartPr/>
                <p14:nvPr/>
              </p14:nvContentPartPr>
              <p14:xfrm>
                <a:off x="279994" y="6513480"/>
                <a:ext cx="360" cy="360"/>
              </p14:xfrm>
            </p:contentPart>
          </mc:Choice>
          <mc:Fallback xmlns=""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6C77E036-2F8C-1573-2F45-521DE9EEF139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17354" y="645048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9BB16730-031A-56A7-0525-99274A294573}"/>
                    </a:ext>
                  </a:extLst>
                </p14:cNvPr>
                <p14:cNvContentPartPr/>
                <p14:nvPr/>
              </p14:nvContentPartPr>
              <p14:xfrm>
                <a:off x="3074314" y="6525000"/>
                <a:ext cx="360" cy="3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9BB16730-031A-56A7-0525-99274A294573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011674" y="646236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A7D2B028-0708-2F8D-BDFD-0657034552C9}"/>
                    </a:ext>
                  </a:extLst>
                </p14:cNvPr>
                <p14:cNvContentPartPr/>
                <p14:nvPr/>
              </p14:nvContentPartPr>
              <p14:xfrm>
                <a:off x="345874" y="6525000"/>
                <a:ext cx="2726280" cy="1944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A7D2B028-0708-2F8D-BDFD-0657034552C9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83234" y="6462360"/>
                  <a:ext cx="2851920" cy="1450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A647C83-C558-5C4A-B11F-12322977D93A}"/>
              </a:ext>
            </a:extLst>
          </p:cNvPr>
          <p:cNvSpPr txBox="1"/>
          <p:nvPr/>
        </p:nvSpPr>
        <p:spPr>
          <a:xfrm>
            <a:off x="288521" y="1632858"/>
            <a:ext cx="71178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From this we obtain the following STFT spectra with comparison with the original ones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63D287B0-E7E6-311B-809D-3C2C350F842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72270" y="1986190"/>
            <a:ext cx="6222644" cy="41006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249299A-93A1-B930-4C0F-605186274216}"/>
              </a:ext>
            </a:extLst>
          </p:cNvPr>
          <p:cNvSpPr txBox="1"/>
          <p:nvPr/>
        </p:nvSpPr>
        <p:spPr>
          <a:xfrm>
            <a:off x="279994" y="2685648"/>
            <a:ext cx="21239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An ISTFT will give</a:t>
            </a:r>
          </a:p>
          <a:p>
            <a:r>
              <a:rPr lang="en-IT" dirty="0"/>
              <a:t>us the reconstructed</a:t>
            </a:r>
          </a:p>
          <a:p>
            <a:r>
              <a:rPr lang="en-IT" dirty="0"/>
              <a:t>signals from these </a:t>
            </a:r>
          </a:p>
          <a:p>
            <a:r>
              <a:rPr lang="en-IT" dirty="0"/>
              <a:t>spectra</a:t>
            </a:r>
          </a:p>
        </p:txBody>
      </p:sp>
    </p:spTree>
    <p:extLst>
      <p:ext uri="{BB962C8B-B14F-4D97-AF65-F5344CB8AC3E}">
        <p14:creationId xmlns:p14="http://schemas.microsoft.com/office/powerpoint/2010/main" val="1757677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Code </a:t>
            </a:r>
            <a:r>
              <a:rPr lang="it-IT" dirty="0" err="1"/>
              <a:t>Rundown</a:t>
            </a:r>
            <a:r>
              <a:rPr lang="it-IT" dirty="0"/>
              <a:t> – </a:t>
            </a:r>
            <a:r>
              <a:rPr lang="it-IT" dirty="0" err="1"/>
              <a:t>Additional</a:t>
            </a:r>
            <a:r>
              <a:rPr lang="it-IT" dirty="0"/>
              <a:t> Feature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5182655-5DA1-46B4-1493-8CB3F35AA523}"/>
              </a:ext>
            </a:extLst>
          </p:cNvPr>
          <p:cNvGrpSpPr/>
          <p:nvPr/>
        </p:nvGrpSpPr>
        <p:grpSpPr>
          <a:xfrm>
            <a:off x="279994" y="6513480"/>
            <a:ext cx="2794680" cy="30960"/>
            <a:chOff x="279994" y="6513480"/>
            <a:chExt cx="2794680" cy="30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6C77E036-2F8C-1573-2F45-521DE9EEF139}"/>
                    </a:ext>
                  </a:extLst>
                </p14:cNvPr>
                <p14:cNvContentPartPr/>
                <p14:nvPr/>
              </p14:nvContentPartPr>
              <p14:xfrm>
                <a:off x="279994" y="6513480"/>
                <a:ext cx="360" cy="360"/>
              </p14:xfrm>
            </p:contentPart>
          </mc:Choice>
          <mc:Fallback xmlns=""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6C77E036-2F8C-1573-2F45-521DE9EEF139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17354" y="645048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9BB16730-031A-56A7-0525-99274A294573}"/>
                    </a:ext>
                  </a:extLst>
                </p14:cNvPr>
                <p14:cNvContentPartPr/>
                <p14:nvPr/>
              </p14:nvContentPartPr>
              <p14:xfrm>
                <a:off x="3074314" y="6525000"/>
                <a:ext cx="360" cy="3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9BB16730-031A-56A7-0525-99274A294573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011674" y="646236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A7D2B028-0708-2F8D-BDFD-0657034552C9}"/>
                    </a:ext>
                  </a:extLst>
                </p14:cNvPr>
                <p14:cNvContentPartPr/>
                <p14:nvPr/>
              </p14:nvContentPartPr>
              <p14:xfrm>
                <a:off x="345874" y="6525000"/>
                <a:ext cx="2726280" cy="1944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A7D2B028-0708-2F8D-BDFD-0657034552C9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83234" y="6462360"/>
                  <a:ext cx="2851920" cy="14508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F3A3A543-78C3-C40A-F882-BFA2909669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9614" y="1565728"/>
            <a:ext cx="3098800" cy="939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22E631-73B4-5BFE-6515-2F092EE3D23E}"/>
              </a:ext>
            </a:extLst>
          </p:cNvPr>
          <p:cNvSpPr txBox="1"/>
          <p:nvPr/>
        </p:nvSpPr>
        <p:spPr>
          <a:xfrm>
            <a:off x="3429000" y="1850962"/>
            <a:ext cx="4579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From DAFX, Binaural Source Separation (14.16)</a:t>
            </a:r>
          </a:p>
        </p:txBody>
      </p:sp>
      <p:pic>
        <p:nvPicPr>
          <p:cNvPr id="14" name="Picture 13" descr="Chart, surface chart&#10;&#10;Description automatically generated">
            <a:extLst>
              <a:ext uri="{FF2B5EF4-FFF2-40B4-BE49-F238E27FC236}">
                <a16:creationId xmlns:a16="http://schemas.microsoft.com/office/drawing/2014/main" id="{EAE09344-F3C7-B85B-1F71-BE1FB881307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86943" y="2503713"/>
            <a:ext cx="4397829" cy="3298372"/>
          </a:xfrm>
          <a:prstGeom prst="rect">
            <a:avLst/>
          </a:prstGeom>
        </p:spPr>
      </p:pic>
      <p:pic>
        <p:nvPicPr>
          <p:cNvPr id="4" name="Picture 3" descr="A picture containing chart&#10;&#10;Description automatically generated">
            <a:extLst>
              <a:ext uri="{FF2B5EF4-FFF2-40B4-BE49-F238E27FC236}">
                <a16:creationId xmlns:a16="http://schemas.microsoft.com/office/drawing/2014/main" id="{0D6ED8E1-D9C3-2ACD-C4E5-A1A3A371984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0399" y="2703287"/>
            <a:ext cx="4397829" cy="3298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016295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348</TotalTime>
  <Words>185</Words>
  <Application>Microsoft Macintosh PowerPoint</Application>
  <PresentationFormat>On-screen Show (4:3)</PresentationFormat>
  <Paragraphs>30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Wingdings</vt:lpstr>
      <vt:lpstr>POLI</vt:lpstr>
      <vt:lpstr>Titolo presentazione sottotitolo</vt:lpstr>
      <vt:lpstr> Introduction</vt:lpstr>
      <vt:lpstr>Code Rundown - STFT</vt:lpstr>
      <vt:lpstr>Code Rundown – Feature Extraction and K-Means Clustering</vt:lpstr>
      <vt:lpstr>Code Rundown – Feature Extraction and K-Means Clustering</vt:lpstr>
      <vt:lpstr>Code Rundown – Feature Extraction and K-Means Clustering</vt:lpstr>
      <vt:lpstr>Code Rundown – Binary Masks Creation</vt:lpstr>
      <vt:lpstr>Code Rundown – Binary Masks Application</vt:lpstr>
      <vt:lpstr>Code Rundown – Additional Feature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Marco Bernasconi</cp:lastModifiedBy>
  <cp:revision>27</cp:revision>
  <dcterms:created xsi:type="dcterms:W3CDTF">2015-05-26T12:27:57Z</dcterms:created>
  <dcterms:modified xsi:type="dcterms:W3CDTF">2023-05-05T14:13:01Z</dcterms:modified>
</cp:coreProperties>
</file>